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C607-C825-422D-B77C-ACCC2F066F1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99A85-90B8-48DE-A819-034DB4C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6116-74F7-4289-9243-8597B7B238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3787-AB02-464D-90B6-B1A7029939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9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4744-D650-4D4E-B95C-A0166B81188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2AE6-2BD5-4AA7-A393-82F1EBD7CBD4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7993-3998-49B2-A9BE-8F1A442B9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6324600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EAF1C2"/>
                </a:solidFill>
                <a:cs typeface="Arial" pitchFamily="34" charset="0"/>
              </a:rPr>
              <a:t>www.trungtamtinhoc.edu.vn</a:t>
            </a:r>
          </a:p>
        </p:txBody>
      </p:sp>
    </p:spTree>
    <p:extLst>
      <p:ext uri="{BB962C8B-B14F-4D97-AF65-F5344CB8AC3E}">
        <p14:creationId xmlns:p14="http://schemas.microsoft.com/office/powerpoint/2010/main" val="13904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099" grpId="1" animBg="1"/>
      <p:bldP spid="3100" grpId="0" animBg="1"/>
      <p:bldP spid="3100" grpId="1" animBg="1"/>
      <p:bldP spid="3105" grpId="0" animBg="1"/>
      <p:bldP spid="3105" grpId="1" animBg="1"/>
      <p:bldP spid="3109" grpId="0" animBg="1"/>
      <p:bldP spid="3121" grpId="0" animBg="1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8381-2E02-4307-A758-1F5D831C1CEC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FA08-2513-4684-BC70-4A63A88E82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88D7-F0D0-4777-AE78-4432A14E8656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58CC-E5AE-4E38-8361-61C40221F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92FC-2EBE-412F-9C5D-F49C47A6FE76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4431-ED10-4D5D-B057-72DB4E9CC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92FC-2EBE-412F-9C5D-F49C47A6FE76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4431-ED10-4D5D-B057-72DB4E9CC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92FC-2EBE-412F-9C5D-F49C47A6FE76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4431-ED10-4D5D-B057-72DB4E9CC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3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92FC-2EBE-412F-9C5D-F49C47A6FE76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4431-ED10-4D5D-B057-72DB4E9CC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7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7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7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2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0CDF-E958-4CD5-80CE-C47FE6E05DDD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F8EE-60B3-4384-8C37-8808FE105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10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9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5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2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6A535C-D8D5-4B9D-9F01-4AF690FAF9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7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0A4E72-FCF9-46F5-8967-AD350343E9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78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DBB8B3-E3EA-45FD-8F1E-E3EFA17A5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E576-060F-4607-ACD4-868C9832D285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A4E1-8362-4ECC-AA1E-6181976C9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B535-07C6-4C2E-867F-A4790F722BF8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4DDA-4ADA-487B-8909-B381170E3F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916A-DE06-40E9-8B01-752EF3A66D7E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FFC1-722E-4D29-9C49-909F3E350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D179-C926-44DB-87DD-396E6C55C13C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F5A2-E492-457E-BA15-10BE65487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0DC5-08CB-42CE-A3DE-20D32A0EABCF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AEC0-A225-4282-ACC2-1BBD1644C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9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338F-6E0B-4838-8AEE-3F2FC4D0D9E7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632E-3362-47BF-B966-11B433553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7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9D3C-8FB9-45E0-BD58-ED13C5F1AEC1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85F8-DCB2-4A96-8D15-26C96B314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F1C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192FC-2EBE-412F-9C5D-F49C47A6FE76}" type="datetimeFigureOut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2/16/2021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94431-ED10-4D5D-B057-72DB4E9CC641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F1C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267" y="6477000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EAF1C2"/>
                </a:solidFill>
                <a:cs typeface="Arial" pitchFamily="34" charset="0"/>
              </a:rPr>
              <a:t>www.trungtamtinhoc.edu.vn</a:t>
            </a:r>
          </a:p>
        </p:txBody>
      </p:sp>
    </p:spTree>
    <p:extLst>
      <p:ext uri="{BB962C8B-B14F-4D97-AF65-F5344CB8AC3E}">
        <p14:creationId xmlns:p14="http://schemas.microsoft.com/office/powerpoint/2010/main" val="4048065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  <p:bldLst>
      <p:bldP spid="1054" grpId="0" animBg="1"/>
      <p:bldP spid="1054" grpId="1" animBg="1"/>
      <p:bldP spid="1054" grpId="2" animBg="1"/>
      <p:bldP spid="1054" grpId="3" animBg="1"/>
      <p:bldP spid="1054" grpId="4" animBg="1"/>
      <p:bldP spid="1054" grpId="5" animBg="1"/>
      <p:bldP spid="1054" grpId="6" animBg="1"/>
      <p:bldP spid="1054" grpId="7" animBg="1"/>
      <p:bldP spid="1054" grpId="8" animBg="1"/>
      <p:bldP spid="1054" grpId="9" animBg="1"/>
      <p:bldP spid="1054" grpId="10" animBg="1"/>
      <p:bldP spid="1054" grpId="11" animBg="1"/>
      <p:bldP spid="1054" grpId="12" animBg="1"/>
      <p:bldP spid="1054" grpId="13" animBg="1"/>
      <p:bldP spid="1054" grpId="14" animBg="1"/>
      <p:bldP spid="1054" grpId="15" animBg="1"/>
      <p:bldP spid="1054" grpId="16" animBg="1"/>
      <p:bldP spid="1054" grpId="17" animBg="1"/>
      <p:bldP spid="1054" grpId="18" animBg="1"/>
      <p:bldP spid="1054" grpId="19" animBg="1"/>
      <p:bldP spid="1054" grpId="20" animBg="1"/>
      <p:bldP spid="1055" grpId="0" animBg="1"/>
      <p:bldP spid="1055" grpId="1" animBg="1"/>
      <p:bldP spid="1055" grpId="2" animBg="1"/>
      <p:bldP spid="1055" grpId="3" animBg="1"/>
      <p:bldP spid="1055" grpId="4" animBg="1"/>
      <p:bldP spid="1055" grpId="5" animBg="1"/>
      <p:bldP spid="1055" grpId="6" animBg="1"/>
      <p:bldP spid="1055" grpId="7" animBg="1"/>
      <p:bldP spid="1055" grpId="8" animBg="1"/>
      <p:bldP spid="1055" grpId="9" animBg="1"/>
      <p:bldP spid="1055" grpId="10" animBg="1"/>
      <p:bldP spid="1055" grpId="11" animBg="1"/>
      <p:bldP spid="1055" grpId="12" animBg="1"/>
      <p:bldP spid="1055" grpId="13" animBg="1"/>
      <p:bldP spid="1055" grpId="14" animBg="1"/>
      <p:bldP spid="1055" grpId="15" animBg="1"/>
      <p:bldP spid="1055" grpId="16" animBg="1"/>
      <p:bldP spid="1055" grpId="17" animBg="1"/>
      <p:bldP spid="1055" grpId="18" animBg="1"/>
      <p:bldP spid="1055" grpId="19" animBg="1"/>
      <p:bldP spid="1055" grpId="20" animBg="1"/>
      <p:bldP spid="1060" grpId="0" animBg="1"/>
      <p:bldP spid="1060" grpId="1" animBg="1"/>
      <p:bldP spid="1060" grpId="2" animBg="1"/>
      <p:bldP spid="1060" grpId="3" animBg="1"/>
      <p:bldP spid="1060" grpId="4" animBg="1"/>
      <p:bldP spid="1060" grpId="5" animBg="1"/>
      <p:bldP spid="1060" grpId="6" animBg="1"/>
      <p:bldP spid="1060" grpId="7" animBg="1"/>
      <p:bldP spid="1060" grpId="8" animBg="1"/>
      <p:bldP spid="1060" grpId="9" animBg="1"/>
      <p:bldP spid="1060" grpId="10" animBg="1"/>
      <p:bldP spid="1060" grpId="11" animBg="1"/>
      <p:bldP spid="1060" grpId="12" animBg="1"/>
      <p:bldP spid="1060" grpId="13" animBg="1"/>
      <p:bldP spid="1060" grpId="14" animBg="1"/>
      <p:bldP spid="1060" grpId="15" animBg="1"/>
      <p:bldP spid="1060" grpId="16" animBg="1"/>
      <p:bldP spid="1060" grpId="17" animBg="1"/>
      <p:bldP spid="1060" grpId="18" animBg="1"/>
      <p:bldP spid="1060" grpId="19" animBg="1"/>
      <p:bldP spid="1060" grpId="2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625"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tile tx="0" ty="444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E78D-2F8F-4046-84FB-685B63EBA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C10-5C25-4115-90C2-807CE4D5E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9144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A1E49C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90" y="780871"/>
            <a:ext cx="888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TRƯỜNG TRUNG HỌC PHỔ THÔNG LONG TRƯỜNG</a:t>
            </a:r>
            <a:r>
              <a:rPr lang="en-US" sz="36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Wingdings"/>
              </a:rPr>
              <a:t>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Wingdings"/>
              </a:rPr>
              <a:t>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1297"/>
            <a:ext cx="8991600" cy="193899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Bài</a:t>
            </a:r>
            <a:r>
              <a:rPr lang="en-US" sz="4000" b="1" i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5: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THƯỜNG THỨC PHÒNG TRÁNH  MỘT SỐ LOẠI BOM ĐẠN, MÌN, ĐẠN, THIÊN TAI VÀ CHÁY NỔ </a:t>
            </a:r>
            <a:endParaRPr lang="en-US" sz="36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doors dir="vert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476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biện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1" y="1770201"/>
            <a:ext cx="8153400" cy="856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9" name="Freeform 8"/>
          <p:cNvSpPr/>
          <p:nvPr/>
        </p:nvSpPr>
        <p:spPr>
          <a:xfrm>
            <a:off x="535130" y="1600200"/>
            <a:ext cx="6551295" cy="777115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Chấp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hành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nghiêm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các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văn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bản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PL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phòng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chống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và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giảm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nhẹ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3201777"/>
            <a:ext cx="8153400" cy="760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Freeform 10"/>
          <p:cNvSpPr/>
          <p:nvPr/>
        </p:nvSpPr>
        <p:spPr>
          <a:xfrm>
            <a:off x="691229" y="2743200"/>
            <a:ext cx="6308693" cy="92265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Tích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cực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tham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gia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các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chương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trình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phát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triển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KT – XH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như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trồng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rừng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hồ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chứa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nước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... 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699013"/>
            <a:ext cx="8153400" cy="634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Freeform 12"/>
          <p:cNvSpPr/>
          <p:nvPr/>
        </p:nvSpPr>
        <p:spPr>
          <a:xfrm>
            <a:off x="767428" y="4114800"/>
            <a:ext cx="6308693" cy="92265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Nghiên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cứu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và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ứng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dụng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KHCN: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mô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hình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nhà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an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toàn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ứng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dụng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CNTT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dự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báo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. 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999" y="6175497"/>
            <a:ext cx="8166717" cy="530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5" name="Freeform 14"/>
          <p:cNvSpPr/>
          <p:nvPr/>
        </p:nvSpPr>
        <p:spPr>
          <a:xfrm>
            <a:off x="767428" y="5486400"/>
            <a:ext cx="6308693" cy="92265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Công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tác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cứu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hộ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cứu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nạn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cứu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trợ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khắc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phục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hậu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quả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tuyên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truyền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giáo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dục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nâng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cao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nhận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thức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cộng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đồng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. 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14600"/>
            <a:ext cx="7391400" cy="1219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</a:t>
            </a:r>
            <a:endParaRPr lang="en-US" sz="4400" dirty="0">
              <a:solidFill>
                <a:prstClr val="black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</a:rPr>
              <a:t>Nguyên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nhân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lũ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sông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khu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vực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Miền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Trung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i="1" dirty="0" smtClean="0">
                <a:solidFill>
                  <a:srgbClr val="FF0000"/>
                </a:solidFill>
              </a:rPr>
              <a:t> ta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lên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nhanh</a:t>
            </a:r>
            <a:r>
              <a:rPr lang="en-US" sz="3600" b="1" i="1" dirty="0" smtClean="0">
                <a:solidFill>
                  <a:srgbClr val="FF0000"/>
                </a:solidFill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nhanh</a:t>
            </a:r>
            <a:r>
              <a:rPr lang="en-US" sz="3600" b="1" i="1" dirty="0" smtClean="0">
                <a:solidFill>
                  <a:srgbClr val="FF0000"/>
                </a:solidFill>
              </a:rPr>
              <a:t>?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40" y="2287488"/>
            <a:ext cx="2473301" cy="1446312"/>
          </a:xfrm>
          <a:custGeom>
            <a:avLst/>
            <a:gdLst>
              <a:gd name="connsiteX0" fmla="*/ 0 w 2469058"/>
              <a:gd name="connsiteY0" fmla="*/ 0 h 987623"/>
              <a:gd name="connsiteX1" fmla="*/ 1975247 w 2469058"/>
              <a:gd name="connsiteY1" fmla="*/ 0 h 987623"/>
              <a:gd name="connsiteX2" fmla="*/ 2469058 w 2469058"/>
              <a:gd name="connsiteY2" fmla="*/ 493812 h 987623"/>
              <a:gd name="connsiteX3" fmla="*/ 1975247 w 2469058"/>
              <a:gd name="connsiteY3" fmla="*/ 987623 h 987623"/>
              <a:gd name="connsiteX4" fmla="*/ 0 w 2469058"/>
              <a:gd name="connsiteY4" fmla="*/ 987623 h 987623"/>
              <a:gd name="connsiteX5" fmla="*/ 493812 w 2469058"/>
              <a:gd name="connsiteY5" fmla="*/ 493812 h 987623"/>
              <a:gd name="connsiteX6" fmla="*/ 0 w 2469058"/>
              <a:gd name="connsiteY6" fmla="*/ 0 h 9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9058" h="987623">
                <a:moveTo>
                  <a:pt x="0" y="0"/>
                </a:moveTo>
                <a:lnTo>
                  <a:pt x="1975247" y="0"/>
                </a:lnTo>
                <a:lnTo>
                  <a:pt x="2469058" y="493812"/>
                </a:lnTo>
                <a:lnTo>
                  <a:pt x="1975247" y="987623"/>
                </a:lnTo>
                <a:lnTo>
                  <a:pt x="0" y="987623"/>
                </a:lnTo>
                <a:lnTo>
                  <a:pt x="493812" y="493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822" tIns="26670" rIns="520481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26393" y="2287488"/>
            <a:ext cx="2473301" cy="1446312"/>
          </a:xfrm>
          <a:custGeom>
            <a:avLst/>
            <a:gdLst>
              <a:gd name="connsiteX0" fmla="*/ 0 w 2469058"/>
              <a:gd name="connsiteY0" fmla="*/ 0 h 987623"/>
              <a:gd name="connsiteX1" fmla="*/ 1975247 w 2469058"/>
              <a:gd name="connsiteY1" fmla="*/ 0 h 987623"/>
              <a:gd name="connsiteX2" fmla="*/ 2469058 w 2469058"/>
              <a:gd name="connsiteY2" fmla="*/ 493812 h 987623"/>
              <a:gd name="connsiteX3" fmla="*/ 1975247 w 2469058"/>
              <a:gd name="connsiteY3" fmla="*/ 987623 h 987623"/>
              <a:gd name="connsiteX4" fmla="*/ 0 w 2469058"/>
              <a:gd name="connsiteY4" fmla="*/ 987623 h 987623"/>
              <a:gd name="connsiteX5" fmla="*/ 493812 w 2469058"/>
              <a:gd name="connsiteY5" fmla="*/ 493812 h 987623"/>
              <a:gd name="connsiteX6" fmla="*/ 0 w 2469058"/>
              <a:gd name="connsiteY6" fmla="*/ 0 h 9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9058" h="987623">
                <a:moveTo>
                  <a:pt x="0" y="0"/>
                </a:moveTo>
                <a:lnTo>
                  <a:pt x="1975247" y="0"/>
                </a:lnTo>
                <a:lnTo>
                  <a:pt x="2469058" y="493812"/>
                </a:lnTo>
                <a:lnTo>
                  <a:pt x="1975247" y="987623"/>
                </a:lnTo>
                <a:lnTo>
                  <a:pt x="0" y="987623"/>
                </a:lnTo>
                <a:lnTo>
                  <a:pt x="493812" y="493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822" tIns="26670" rIns="520481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48546" y="2287488"/>
            <a:ext cx="2473301" cy="1446312"/>
          </a:xfrm>
          <a:custGeom>
            <a:avLst/>
            <a:gdLst>
              <a:gd name="connsiteX0" fmla="*/ 0 w 2469058"/>
              <a:gd name="connsiteY0" fmla="*/ 0 h 987623"/>
              <a:gd name="connsiteX1" fmla="*/ 1975247 w 2469058"/>
              <a:gd name="connsiteY1" fmla="*/ 0 h 987623"/>
              <a:gd name="connsiteX2" fmla="*/ 2469058 w 2469058"/>
              <a:gd name="connsiteY2" fmla="*/ 493812 h 987623"/>
              <a:gd name="connsiteX3" fmla="*/ 1975247 w 2469058"/>
              <a:gd name="connsiteY3" fmla="*/ 987623 h 987623"/>
              <a:gd name="connsiteX4" fmla="*/ 0 w 2469058"/>
              <a:gd name="connsiteY4" fmla="*/ 987623 h 987623"/>
              <a:gd name="connsiteX5" fmla="*/ 493812 w 2469058"/>
              <a:gd name="connsiteY5" fmla="*/ 493812 h 987623"/>
              <a:gd name="connsiteX6" fmla="*/ 0 w 2469058"/>
              <a:gd name="connsiteY6" fmla="*/ 0 h 9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9058" h="987623">
                <a:moveTo>
                  <a:pt x="0" y="0"/>
                </a:moveTo>
                <a:lnTo>
                  <a:pt x="1975247" y="0"/>
                </a:lnTo>
                <a:lnTo>
                  <a:pt x="2469058" y="493812"/>
                </a:lnTo>
                <a:lnTo>
                  <a:pt x="1975247" y="987623"/>
                </a:lnTo>
                <a:lnTo>
                  <a:pt x="0" y="987623"/>
                </a:lnTo>
                <a:lnTo>
                  <a:pt x="493812" y="493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822" tIns="26670" rIns="520481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670698" y="2287488"/>
            <a:ext cx="2473301" cy="1446312"/>
          </a:xfrm>
          <a:custGeom>
            <a:avLst/>
            <a:gdLst>
              <a:gd name="connsiteX0" fmla="*/ 0 w 2469058"/>
              <a:gd name="connsiteY0" fmla="*/ 0 h 987623"/>
              <a:gd name="connsiteX1" fmla="*/ 1975247 w 2469058"/>
              <a:gd name="connsiteY1" fmla="*/ 0 h 987623"/>
              <a:gd name="connsiteX2" fmla="*/ 2469058 w 2469058"/>
              <a:gd name="connsiteY2" fmla="*/ 493812 h 987623"/>
              <a:gd name="connsiteX3" fmla="*/ 1975247 w 2469058"/>
              <a:gd name="connsiteY3" fmla="*/ 987623 h 987623"/>
              <a:gd name="connsiteX4" fmla="*/ 0 w 2469058"/>
              <a:gd name="connsiteY4" fmla="*/ 987623 h 987623"/>
              <a:gd name="connsiteX5" fmla="*/ 493812 w 2469058"/>
              <a:gd name="connsiteY5" fmla="*/ 493812 h 987623"/>
              <a:gd name="connsiteX6" fmla="*/ 0 w 2469058"/>
              <a:gd name="connsiteY6" fmla="*/ 0 h 9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9058" h="987623">
                <a:moveTo>
                  <a:pt x="0" y="0"/>
                </a:moveTo>
                <a:lnTo>
                  <a:pt x="1975247" y="0"/>
                </a:lnTo>
                <a:lnTo>
                  <a:pt x="2469058" y="493812"/>
                </a:lnTo>
                <a:lnTo>
                  <a:pt x="1975247" y="987623"/>
                </a:lnTo>
                <a:lnTo>
                  <a:pt x="0" y="987623"/>
                </a:lnTo>
                <a:lnTo>
                  <a:pt x="493812" y="493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822" tIns="26670" rIns="520481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67" y="4112679"/>
            <a:ext cx="1638561" cy="16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94" y="4112680"/>
            <a:ext cx="16811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61" y="4112680"/>
            <a:ext cx="1638561" cy="16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6590"/>
            <a:ext cx="16049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" y="34636"/>
            <a:ext cx="9116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Nam,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năm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Cửu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Long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-1" y="2590799"/>
            <a:ext cx="9144001" cy="1524000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6077" y="1111854"/>
            <a:ext cx="1670005" cy="1859946"/>
          </a:xfrm>
          <a:custGeom>
            <a:avLst/>
            <a:gdLst>
              <a:gd name="connsiteX0" fmla="*/ 0 w 1670005"/>
              <a:gd name="connsiteY0" fmla="*/ 0 h 1524000"/>
              <a:gd name="connsiteX1" fmla="*/ 1670005 w 1670005"/>
              <a:gd name="connsiteY1" fmla="*/ 0 h 1524000"/>
              <a:gd name="connsiteX2" fmla="*/ 1670005 w 1670005"/>
              <a:gd name="connsiteY2" fmla="*/ 1524000 h 1524000"/>
              <a:gd name="connsiteX3" fmla="*/ 0 w 1670005"/>
              <a:gd name="connsiteY3" fmla="*/ 1524000 h 1524000"/>
              <a:gd name="connsiteX4" fmla="*/ 0 w 1670005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05" h="1524000">
                <a:moveTo>
                  <a:pt x="0" y="0"/>
                </a:moveTo>
                <a:lnTo>
                  <a:pt x="1670005" y="0"/>
                </a:lnTo>
                <a:lnTo>
                  <a:pt x="1670005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400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0579" y="3162300"/>
            <a:ext cx="381000" cy="381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759582" y="3618368"/>
            <a:ext cx="1992199" cy="1677908"/>
          </a:xfrm>
          <a:custGeom>
            <a:avLst/>
            <a:gdLst>
              <a:gd name="connsiteX0" fmla="*/ 0 w 1992199"/>
              <a:gd name="connsiteY0" fmla="*/ 0 h 1677908"/>
              <a:gd name="connsiteX1" fmla="*/ 1992199 w 1992199"/>
              <a:gd name="connsiteY1" fmla="*/ 0 h 1677908"/>
              <a:gd name="connsiteX2" fmla="*/ 1992199 w 1992199"/>
              <a:gd name="connsiteY2" fmla="*/ 1677908 h 1677908"/>
              <a:gd name="connsiteX3" fmla="*/ 0 w 1992199"/>
              <a:gd name="connsiteY3" fmla="*/ 1677908 h 1677908"/>
              <a:gd name="connsiteX4" fmla="*/ 0 w 1992199"/>
              <a:gd name="connsiteY4" fmla="*/ 0 h 167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199" h="1677908">
                <a:moveTo>
                  <a:pt x="0" y="0"/>
                </a:moveTo>
                <a:lnTo>
                  <a:pt x="1992199" y="0"/>
                </a:lnTo>
                <a:lnTo>
                  <a:pt x="1992199" y="1677908"/>
                </a:lnTo>
                <a:lnTo>
                  <a:pt x="0" y="167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65182" y="3123822"/>
            <a:ext cx="381000" cy="381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835282" y="1447800"/>
            <a:ext cx="1835168" cy="1524000"/>
          </a:xfrm>
          <a:custGeom>
            <a:avLst/>
            <a:gdLst>
              <a:gd name="connsiteX0" fmla="*/ 0 w 1835168"/>
              <a:gd name="connsiteY0" fmla="*/ 0 h 1524000"/>
              <a:gd name="connsiteX1" fmla="*/ 1835168 w 1835168"/>
              <a:gd name="connsiteY1" fmla="*/ 0 h 1524000"/>
              <a:gd name="connsiteX2" fmla="*/ 1835168 w 1835168"/>
              <a:gd name="connsiteY2" fmla="*/ 1524000 h 1524000"/>
              <a:gd name="connsiteX3" fmla="*/ 0 w 1835168"/>
              <a:gd name="connsiteY3" fmla="*/ 1524000 h 1524000"/>
              <a:gd name="connsiteX4" fmla="*/ 0 w 1835168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68" h="1524000">
                <a:moveTo>
                  <a:pt x="0" y="0"/>
                </a:moveTo>
                <a:lnTo>
                  <a:pt x="1835168" y="0"/>
                </a:lnTo>
                <a:lnTo>
                  <a:pt x="1835168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600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2366" y="3162300"/>
            <a:ext cx="381000" cy="381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753951" y="3733799"/>
            <a:ext cx="2469570" cy="1524000"/>
          </a:xfrm>
          <a:custGeom>
            <a:avLst/>
            <a:gdLst>
              <a:gd name="connsiteX0" fmla="*/ 0 w 2469570"/>
              <a:gd name="connsiteY0" fmla="*/ 0 h 1524000"/>
              <a:gd name="connsiteX1" fmla="*/ 2469570 w 2469570"/>
              <a:gd name="connsiteY1" fmla="*/ 0 h 1524000"/>
              <a:gd name="connsiteX2" fmla="*/ 2469570 w 2469570"/>
              <a:gd name="connsiteY2" fmla="*/ 1524000 h 1524000"/>
              <a:gd name="connsiteX3" fmla="*/ 0 w 2469570"/>
              <a:gd name="connsiteY3" fmla="*/ 1524000 h 1524000"/>
              <a:gd name="connsiteX4" fmla="*/ 0 w 246957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570" h="1524000">
                <a:moveTo>
                  <a:pt x="0" y="0"/>
                </a:moveTo>
                <a:lnTo>
                  <a:pt x="2469570" y="0"/>
                </a:lnTo>
                <a:lnTo>
                  <a:pt x="246957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98236" y="3162300"/>
            <a:ext cx="381000" cy="381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54560"/>
            <a:ext cx="1201737" cy="119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19702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4" y="5483731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19702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327" y="381000"/>
            <a:ext cx="91301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Nam,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quét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1186" y="2514600"/>
            <a:ext cx="1835137" cy="1344655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371689" y="2693945"/>
            <a:ext cx="1855964" cy="1344655"/>
          </a:xfrm>
          <a:custGeom>
            <a:avLst/>
            <a:gdLst>
              <a:gd name="connsiteX0" fmla="*/ 0 w 1879583"/>
              <a:gd name="connsiteY0" fmla="*/ 71738 h 717377"/>
              <a:gd name="connsiteX1" fmla="*/ 71738 w 1879583"/>
              <a:gd name="connsiteY1" fmla="*/ 0 h 717377"/>
              <a:gd name="connsiteX2" fmla="*/ 1807845 w 1879583"/>
              <a:gd name="connsiteY2" fmla="*/ 0 h 717377"/>
              <a:gd name="connsiteX3" fmla="*/ 1879583 w 1879583"/>
              <a:gd name="connsiteY3" fmla="*/ 71738 h 717377"/>
              <a:gd name="connsiteX4" fmla="*/ 1879583 w 1879583"/>
              <a:gd name="connsiteY4" fmla="*/ 645639 h 717377"/>
              <a:gd name="connsiteX5" fmla="*/ 1807845 w 1879583"/>
              <a:gd name="connsiteY5" fmla="*/ 717377 h 717377"/>
              <a:gd name="connsiteX6" fmla="*/ 71738 w 1879583"/>
              <a:gd name="connsiteY6" fmla="*/ 717377 h 717377"/>
              <a:gd name="connsiteX7" fmla="*/ 0 w 1879583"/>
              <a:gd name="connsiteY7" fmla="*/ 645639 h 717377"/>
              <a:gd name="connsiteX8" fmla="*/ 0 w 1879583"/>
              <a:gd name="connsiteY8" fmla="*/ 71738 h 7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583" h="717377">
                <a:moveTo>
                  <a:pt x="0" y="71738"/>
                </a:moveTo>
                <a:cubicBezTo>
                  <a:pt x="0" y="32118"/>
                  <a:pt x="32118" y="0"/>
                  <a:pt x="71738" y="0"/>
                </a:cubicBezTo>
                <a:lnTo>
                  <a:pt x="1807845" y="0"/>
                </a:lnTo>
                <a:cubicBezTo>
                  <a:pt x="1847465" y="0"/>
                  <a:pt x="1879583" y="32118"/>
                  <a:pt x="1879583" y="71738"/>
                </a:cubicBezTo>
                <a:lnTo>
                  <a:pt x="1879583" y="645639"/>
                </a:lnTo>
                <a:cubicBezTo>
                  <a:pt x="1879583" y="685259"/>
                  <a:pt x="1847465" y="717377"/>
                  <a:pt x="1807845" y="717377"/>
                </a:cubicBezTo>
                <a:lnTo>
                  <a:pt x="71738" y="717377"/>
                </a:lnTo>
                <a:cubicBezTo>
                  <a:pt x="32118" y="717377"/>
                  <a:pt x="0" y="685259"/>
                  <a:pt x="0" y="645639"/>
                </a:cubicBezTo>
                <a:lnTo>
                  <a:pt x="0" y="71738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47" tIns="220147" rIns="220147" bIns="22014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09091" y="2514600"/>
            <a:ext cx="1835137" cy="1344655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804689" y="2693945"/>
            <a:ext cx="1549671" cy="1344655"/>
          </a:xfrm>
          <a:custGeom>
            <a:avLst/>
            <a:gdLst>
              <a:gd name="connsiteX0" fmla="*/ 0 w 1569392"/>
              <a:gd name="connsiteY0" fmla="*/ 71738 h 717377"/>
              <a:gd name="connsiteX1" fmla="*/ 71738 w 1569392"/>
              <a:gd name="connsiteY1" fmla="*/ 0 h 717377"/>
              <a:gd name="connsiteX2" fmla="*/ 1497654 w 1569392"/>
              <a:gd name="connsiteY2" fmla="*/ 0 h 717377"/>
              <a:gd name="connsiteX3" fmla="*/ 1569392 w 1569392"/>
              <a:gd name="connsiteY3" fmla="*/ 71738 h 717377"/>
              <a:gd name="connsiteX4" fmla="*/ 1569392 w 1569392"/>
              <a:gd name="connsiteY4" fmla="*/ 645639 h 717377"/>
              <a:gd name="connsiteX5" fmla="*/ 1497654 w 1569392"/>
              <a:gd name="connsiteY5" fmla="*/ 717377 h 717377"/>
              <a:gd name="connsiteX6" fmla="*/ 71738 w 1569392"/>
              <a:gd name="connsiteY6" fmla="*/ 717377 h 717377"/>
              <a:gd name="connsiteX7" fmla="*/ 0 w 1569392"/>
              <a:gd name="connsiteY7" fmla="*/ 645639 h 717377"/>
              <a:gd name="connsiteX8" fmla="*/ 0 w 1569392"/>
              <a:gd name="connsiteY8" fmla="*/ 71738 h 7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392" h="717377">
                <a:moveTo>
                  <a:pt x="0" y="71738"/>
                </a:moveTo>
                <a:cubicBezTo>
                  <a:pt x="0" y="32118"/>
                  <a:pt x="32118" y="0"/>
                  <a:pt x="71738" y="0"/>
                </a:cubicBezTo>
                <a:lnTo>
                  <a:pt x="1497654" y="0"/>
                </a:lnTo>
                <a:cubicBezTo>
                  <a:pt x="1537274" y="0"/>
                  <a:pt x="1569392" y="32118"/>
                  <a:pt x="1569392" y="71738"/>
                </a:cubicBezTo>
                <a:lnTo>
                  <a:pt x="1569392" y="645639"/>
                </a:lnTo>
                <a:cubicBezTo>
                  <a:pt x="1569392" y="685259"/>
                  <a:pt x="1537274" y="717377"/>
                  <a:pt x="1497654" y="717377"/>
                </a:cubicBezTo>
                <a:lnTo>
                  <a:pt x="71738" y="717377"/>
                </a:lnTo>
                <a:cubicBezTo>
                  <a:pt x="32118" y="717377"/>
                  <a:pt x="0" y="685259"/>
                  <a:pt x="0" y="645639"/>
                </a:cubicBezTo>
                <a:lnTo>
                  <a:pt x="0" y="71738"/>
                </a:lnTo>
                <a:close/>
              </a:path>
            </a:pathLst>
          </a:custGeom>
        </p:spPr>
        <p:style>
          <a:lnRef idx="2">
            <a:schemeClr val="accent5">
              <a:hueOff val="-3311292"/>
              <a:satOff val="13270"/>
              <a:lumOff val="28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47" tIns="220147" rIns="220147" bIns="22014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31901" y="2523030"/>
            <a:ext cx="1835137" cy="1344655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547313" y="2719231"/>
            <a:ext cx="2300487" cy="1281456"/>
          </a:xfrm>
          <a:custGeom>
            <a:avLst/>
            <a:gdLst>
              <a:gd name="connsiteX0" fmla="*/ 0 w 2329763"/>
              <a:gd name="connsiteY0" fmla="*/ 68366 h 683660"/>
              <a:gd name="connsiteX1" fmla="*/ 68366 w 2329763"/>
              <a:gd name="connsiteY1" fmla="*/ 0 h 683660"/>
              <a:gd name="connsiteX2" fmla="*/ 2261397 w 2329763"/>
              <a:gd name="connsiteY2" fmla="*/ 0 h 683660"/>
              <a:gd name="connsiteX3" fmla="*/ 2329763 w 2329763"/>
              <a:gd name="connsiteY3" fmla="*/ 68366 h 683660"/>
              <a:gd name="connsiteX4" fmla="*/ 2329763 w 2329763"/>
              <a:gd name="connsiteY4" fmla="*/ 615294 h 683660"/>
              <a:gd name="connsiteX5" fmla="*/ 2261397 w 2329763"/>
              <a:gd name="connsiteY5" fmla="*/ 683660 h 683660"/>
              <a:gd name="connsiteX6" fmla="*/ 68366 w 2329763"/>
              <a:gd name="connsiteY6" fmla="*/ 683660 h 683660"/>
              <a:gd name="connsiteX7" fmla="*/ 0 w 2329763"/>
              <a:gd name="connsiteY7" fmla="*/ 615294 h 683660"/>
              <a:gd name="connsiteX8" fmla="*/ 0 w 2329763"/>
              <a:gd name="connsiteY8" fmla="*/ 68366 h 68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9763" h="683660">
                <a:moveTo>
                  <a:pt x="0" y="68366"/>
                </a:moveTo>
                <a:cubicBezTo>
                  <a:pt x="0" y="30609"/>
                  <a:pt x="30609" y="0"/>
                  <a:pt x="68366" y="0"/>
                </a:cubicBezTo>
                <a:lnTo>
                  <a:pt x="2261397" y="0"/>
                </a:lnTo>
                <a:cubicBezTo>
                  <a:pt x="2299154" y="0"/>
                  <a:pt x="2329763" y="30609"/>
                  <a:pt x="2329763" y="68366"/>
                </a:cubicBezTo>
                <a:lnTo>
                  <a:pt x="2329763" y="615294"/>
                </a:lnTo>
                <a:cubicBezTo>
                  <a:pt x="2329763" y="653051"/>
                  <a:pt x="2299154" y="683660"/>
                  <a:pt x="2261397" y="683660"/>
                </a:cubicBezTo>
                <a:lnTo>
                  <a:pt x="68366" y="683660"/>
                </a:lnTo>
                <a:cubicBezTo>
                  <a:pt x="30609" y="683660"/>
                  <a:pt x="0" y="653051"/>
                  <a:pt x="0" y="615294"/>
                </a:cubicBezTo>
                <a:lnTo>
                  <a:pt x="0" y="68366"/>
                </a:lnTo>
                <a:close/>
              </a:path>
            </a:pathLst>
          </a:custGeom>
        </p:spPr>
        <p:style>
          <a:lnRef idx="2">
            <a:schemeClr val="accent5">
              <a:hueOff val="-6622584"/>
              <a:satOff val="26541"/>
              <a:lumOff val="575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160" tIns="219160" rIns="219160" bIns="2191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934896" y="2514600"/>
            <a:ext cx="1835137" cy="1344655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262437" y="2693945"/>
            <a:ext cx="1881564" cy="1344655"/>
          </a:xfrm>
          <a:custGeom>
            <a:avLst/>
            <a:gdLst>
              <a:gd name="connsiteX0" fmla="*/ 0 w 1905509"/>
              <a:gd name="connsiteY0" fmla="*/ 71738 h 717377"/>
              <a:gd name="connsiteX1" fmla="*/ 71738 w 1905509"/>
              <a:gd name="connsiteY1" fmla="*/ 0 h 717377"/>
              <a:gd name="connsiteX2" fmla="*/ 1833771 w 1905509"/>
              <a:gd name="connsiteY2" fmla="*/ 0 h 717377"/>
              <a:gd name="connsiteX3" fmla="*/ 1905509 w 1905509"/>
              <a:gd name="connsiteY3" fmla="*/ 71738 h 717377"/>
              <a:gd name="connsiteX4" fmla="*/ 1905509 w 1905509"/>
              <a:gd name="connsiteY4" fmla="*/ 645639 h 717377"/>
              <a:gd name="connsiteX5" fmla="*/ 1833771 w 1905509"/>
              <a:gd name="connsiteY5" fmla="*/ 717377 h 717377"/>
              <a:gd name="connsiteX6" fmla="*/ 71738 w 1905509"/>
              <a:gd name="connsiteY6" fmla="*/ 717377 h 717377"/>
              <a:gd name="connsiteX7" fmla="*/ 0 w 1905509"/>
              <a:gd name="connsiteY7" fmla="*/ 645639 h 717377"/>
              <a:gd name="connsiteX8" fmla="*/ 0 w 1905509"/>
              <a:gd name="connsiteY8" fmla="*/ 71738 h 7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509" h="717377">
                <a:moveTo>
                  <a:pt x="0" y="71738"/>
                </a:moveTo>
                <a:cubicBezTo>
                  <a:pt x="0" y="32118"/>
                  <a:pt x="32118" y="0"/>
                  <a:pt x="71738" y="0"/>
                </a:cubicBezTo>
                <a:lnTo>
                  <a:pt x="1833771" y="0"/>
                </a:lnTo>
                <a:cubicBezTo>
                  <a:pt x="1873391" y="0"/>
                  <a:pt x="1905509" y="32118"/>
                  <a:pt x="1905509" y="71738"/>
                </a:cubicBezTo>
                <a:lnTo>
                  <a:pt x="1905509" y="645639"/>
                </a:lnTo>
                <a:cubicBezTo>
                  <a:pt x="1905509" y="685259"/>
                  <a:pt x="1873391" y="717377"/>
                  <a:pt x="1833771" y="717377"/>
                </a:cubicBezTo>
                <a:lnTo>
                  <a:pt x="71738" y="717377"/>
                </a:lnTo>
                <a:cubicBezTo>
                  <a:pt x="32118" y="717377"/>
                  <a:pt x="0" y="685259"/>
                  <a:pt x="0" y="645639"/>
                </a:cubicBezTo>
                <a:lnTo>
                  <a:pt x="0" y="71738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47" tIns="220147" rIns="220147" bIns="22014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KV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000" b="1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79" y="4431506"/>
            <a:ext cx="12017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6009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18" y="456009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6009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5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457200"/>
            <a:ext cx="9296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Nam,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kèm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28600" y="2057401"/>
            <a:ext cx="2813144" cy="2100326"/>
          </a:xfrm>
          <a:custGeom>
            <a:avLst/>
            <a:gdLst>
              <a:gd name="connsiteX0" fmla="*/ 0 w 2535934"/>
              <a:gd name="connsiteY0" fmla="*/ 0 h 1359477"/>
              <a:gd name="connsiteX1" fmla="*/ 1856196 w 2535934"/>
              <a:gd name="connsiteY1" fmla="*/ 0 h 1359477"/>
              <a:gd name="connsiteX2" fmla="*/ 2535934 w 2535934"/>
              <a:gd name="connsiteY2" fmla="*/ 679739 h 1359477"/>
              <a:gd name="connsiteX3" fmla="*/ 1856196 w 2535934"/>
              <a:gd name="connsiteY3" fmla="*/ 1359477 h 1359477"/>
              <a:gd name="connsiteX4" fmla="*/ 0 w 2535934"/>
              <a:gd name="connsiteY4" fmla="*/ 1359477 h 1359477"/>
              <a:gd name="connsiteX5" fmla="*/ 679739 w 2535934"/>
              <a:gd name="connsiteY5" fmla="*/ 679739 h 1359477"/>
              <a:gd name="connsiteX6" fmla="*/ 0 w 2535934"/>
              <a:gd name="connsiteY6" fmla="*/ 0 h 135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5934" h="1359477">
                <a:moveTo>
                  <a:pt x="0" y="0"/>
                </a:moveTo>
                <a:lnTo>
                  <a:pt x="1856196" y="0"/>
                </a:lnTo>
                <a:lnTo>
                  <a:pt x="2535934" y="679739"/>
                </a:lnTo>
                <a:lnTo>
                  <a:pt x="1856196" y="1359477"/>
                </a:lnTo>
                <a:lnTo>
                  <a:pt x="0" y="1359477"/>
                </a:lnTo>
                <a:lnTo>
                  <a:pt x="679739" y="679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5751" tIns="32004" rIns="711742" bIns="3200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07262" y="2061079"/>
            <a:ext cx="2634367" cy="2066709"/>
          </a:xfrm>
          <a:custGeom>
            <a:avLst/>
            <a:gdLst>
              <a:gd name="connsiteX0" fmla="*/ 0 w 2374773"/>
              <a:gd name="connsiteY0" fmla="*/ 0 h 1352149"/>
              <a:gd name="connsiteX1" fmla="*/ 1698699 w 2374773"/>
              <a:gd name="connsiteY1" fmla="*/ 0 h 1352149"/>
              <a:gd name="connsiteX2" fmla="*/ 2374773 w 2374773"/>
              <a:gd name="connsiteY2" fmla="*/ 676075 h 1352149"/>
              <a:gd name="connsiteX3" fmla="*/ 1698699 w 2374773"/>
              <a:gd name="connsiteY3" fmla="*/ 1352149 h 1352149"/>
              <a:gd name="connsiteX4" fmla="*/ 0 w 2374773"/>
              <a:gd name="connsiteY4" fmla="*/ 1352149 h 1352149"/>
              <a:gd name="connsiteX5" fmla="*/ 676075 w 2374773"/>
              <a:gd name="connsiteY5" fmla="*/ 676075 h 1352149"/>
              <a:gd name="connsiteX6" fmla="*/ 0 w 2374773"/>
              <a:gd name="connsiteY6" fmla="*/ 0 h 135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4773" h="1352149">
                <a:moveTo>
                  <a:pt x="0" y="0"/>
                </a:moveTo>
                <a:lnTo>
                  <a:pt x="1698699" y="0"/>
                </a:lnTo>
                <a:lnTo>
                  <a:pt x="2374773" y="676075"/>
                </a:lnTo>
                <a:lnTo>
                  <a:pt x="1698699" y="1352149"/>
                </a:lnTo>
                <a:lnTo>
                  <a:pt x="0" y="1352149"/>
                </a:lnTo>
                <a:lnTo>
                  <a:pt x="676075" y="6760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2087" tIns="32004" rIns="708078" bIns="3200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18647" y="2063387"/>
            <a:ext cx="2678745" cy="2045622"/>
          </a:xfrm>
          <a:custGeom>
            <a:avLst/>
            <a:gdLst>
              <a:gd name="connsiteX0" fmla="*/ 0 w 2414778"/>
              <a:gd name="connsiteY0" fmla="*/ 0 h 1323575"/>
              <a:gd name="connsiteX1" fmla="*/ 1752991 w 2414778"/>
              <a:gd name="connsiteY1" fmla="*/ 0 h 1323575"/>
              <a:gd name="connsiteX2" fmla="*/ 2414778 w 2414778"/>
              <a:gd name="connsiteY2" fmla="*/ 661788 h 1323575"/>
              <a:gd name="connsiteX3" fmla="*/ 1752991 w 2414778"/>
              <a:gd name="connsiteY3" fmla="*/ 1323575 h 1323575"/>
              <a:gd name="connsiteX4" fmla="*/ 0 w 2414778"/>
              <a:gd name="connsiteY4" fmla="*/ 1323575 h 1323575"/>
              <a:gd name="connsiteX5" fmla="*/ 661788 w 2414778"/>
              <a:gd name="connsiteY5" fmla="*/ 661788 h 1323575"/>
              <a:gd name="connsiteX6" fmla="*/ 0 w 2414778"/>
              <a:gd name="connsiteY6" fmla="*/ 0 h 132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778" h="1323575">
                <a:moveTo>
                  <a:pt x="0" y="0"/>
                </a:moveTo>
                <a:lnTo>
                  <a:pt x="1752991" y="0"/>
                </a:lnTo>
                <a:lnTo>
                  <a:pt x="2414778" y="661788"/>
                </a:lnTo>
                <a:lnTo>
                  <a:pt x="1752991" y="1323575"/>
                </a:lnTo>
                <a:lnTo>
                  <a:pt x="0" y="1323575"/>
                </a:lnTo>
                <a:lnTo>
                  <a:pt x="661788" y="6617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7800" tIns="32004" rIns="693791" bIns="3200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53910" y="2053310"/>
            <a:ext cx="2890089" cy="2137689"/>
          </a:xfrm>
          <a:custGeom>
            <a:avLst/>
            <a:gdLst>
              <a:gd name="connsiteX0" fmla="*/ 0 w 2605296"/>
              <a:gd name="connsiteY0" fmla="*/ 0 h 1448328"/>
              <a:gd name="connsiteX1" fmla="*/ 1881132 w 2605296"/>
              <a:gd name="connsiteY1" fmla="*/ 0 h 1448328"/>
              <a:gd name="connsiteX2" fmla="*/ 2605296 w 2605296"/>
              <a:gd name="connsiteY2" fmla="*/ 724164 h 1448328"/>
              <a:gd name="connsiteX3" fmla="*/ 1881132 w 2605296"/>
              <a:gd name="connsiteY3" fmla="*/ 1448328 h 1448328"/>
              <a:gd name="connsiteX4" fmla="*/ 0 w 2605296"/>
              <a:gd name="connsiteY4" fmla="*/ 1448328 h 1448328"/>
              <a:gd name="connsiteX5" fmla="*/ 724164 w 2605296"/>
              <a:gd name="connsiteY5" fmla="*/ 724164 h 1448328"/>
              <a:gd name="connsiteX6" fmla="*/ 0 w 2605296"/>
              <a:gd name="connsiteY6" fmla="*/ 0 h 144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296" h="1448328">
                <a:moveTo>
                  <a:pt x="0" y="0"/>
                </a:moveTo>
                <a:lnTo>
                  <a:pt x="1881132" y="0"/>
                </a:lnTo>
                <a:lnTo>
                  <a:pt x="2605296" y="724164"/>
                </a:lnTo>
                <a:lnTo>
                  <a:pt x="1881132" y="1448328"/>
                </a:lnTo>
                <a:lnTo>
                  <a:pt x="0" y="1448328"/>
                </a:lnTo>
                <a:lnTo>
                  <a:pt x="724164" y="724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176" tIns="32004" rIns="756168" bIns="3200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51453"/>
            <a:ext cx="1524000" cy="151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5838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5838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838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4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1621025" y="838200"/>
            <a:ext cx="6426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prstClr val="black"/>
                </a:solidFill>
              </a:rPr>
              <a:t> CẢM ƠN </a:t>
            </a:r>
            <a:r>
              <a:rPr lang="en-US" sz="3600" b="1" i="1" dirty="0">
                <a:solidFill>
                  <a:prstClr val="black"/>
                </a:solidFill>
              </a:rPr>
              <a:t>CÁC BẠN CHÚ Ý LẮNG NGHE!</a:t>
            </a:r>
          </a:p>
        </p:txBody>
      </p:sp>
      <p:pic>
        <p:nvPicPr>
          <p:cNvPr id="6" name="Picture 5" descr="tải xuống (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19400"/>
            <a:ext cx="3080644" cy="21812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4000">
        <p14:doors dir="vert"/>
      </p:transition>
    </mc:Choice>
    <mc:Fallback xmlns="">
      <p:transition spd="med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2757706"/>
            <a:ext cx="5181600" cy="9736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0" name="Freeform 9"/>
          <p:cNvSpPr/>
          <p:nvPr/>
        </p:nvSpPr>
        <p:spPr>
          <a:xfrm>
            <a:off x="590550" y="2359186"/>
            <a:ext cx="3733800" cy="114052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Là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loại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hình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thiên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tai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chủ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yếu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và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nguy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hiểm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ở VN. 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588980"/>
            <a:ext cx="5181601" cy="973620"/>
          </a:xfrm>
          <a:prstGeom prst="rect">
            <a:avLst/>
          </a:prstGeom>
        </p:spPr>
        <p:style>
          <a:lnRef idx="2">
            <a:schemeClr val="accent2">
              <a:hueOff val="-9048339"/>
              <a:satOff val="0"/>
              <a:lumOff val="2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90550" y="4038600"/>
            <a:ext cx="3627121" cy="129238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48339"/>
              <a:satOff val="0"/>
              <a:lumOff val="22745"/>
              <a:alphaOff val="0"/>
            </a:schemeClr>
          </a:fillRef>
          <a:effectRef idx="1">
            <a:schemeClr val="accent2">
              <a:hueOff val="-9048339"/>
              <a:satOff val="0"/>
              <a:lumOff val="2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Bão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vào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lúc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triều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cường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nước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biển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dâng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cao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kèm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mưa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kéo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dài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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gây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lũ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lụt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. 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50655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 descr="Kết quả hình ảnh cho hinh anh b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03" y="1798782"/>
            <a:ext cx="3306349" cy="19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ết quả hình ảnh cho hinh anh b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05" y="4132084"/>
            <a:ext cx="3448447" cy="22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2663" y="1981516"/>
            <a:ext cx="5053692" cy="8178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0" name="Freeform 9"/>
          <p:cNvSpPr/>
          <p:nvPr/>
        </p:nvSpPr>
        <p:spPr>
          <a:xfrm>
            <a:off x="4413885" y="1641317"/>
            <a:ext cx="3448050" cy="74200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Lũ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ở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sông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Bắc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Bộ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xuất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hiện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sớm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so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với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vùng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khác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2663" y="3297532"/>
            <a:ext cx="5053692" cy="814151"/>
          </a:xfrm>
          <a:prstGeom prst="rect">
            <a:avLst/>
          </a:prstGeom>
        </p:spPr>
        <p:style>
          <a:lnRef idx="2">
            <a:schemeClr val="accent2">
              <a:hueOff val="-9048339"/>
              <a:satOff val="0"/>
              <a:lumOff val="2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420812" y="2971800"/>
            <a:ext cx="3537585" cy="908270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48339"/>
              <a:satOff val="0"/>
              <a:lumOff val="22745"/>
              <a:alphaOff val="0"/>
            </a:schemeClr>
          </a:fillRef>
          <a:effectRef idx="1">
            <a:schemeClr val="accent2">
              <a:hueOff val="-9048339"/>
              <a:satOff val="0"/>
              <a:lumOff val="2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Sông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ở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miền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Trung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: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sông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ngắn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dốc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lũ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lên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nhanh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xuống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nhanh</a:t>
            </a:r>
            <a:r>
              <a:rPr lang="en-US" sz="2000" b="1" i="1" dirty="0">
                <a:solidFill>
                  <a:srgbClr val="000510"/>
                </a:solidFill>
                <a:sym typeface="Wingdings"/>
              </a:rPr>
              <a:t>.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50655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lụt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hinh anh lũ l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2012320"/>
            <a:ext cx="3429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hinh anh lũ l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8" y="4250280"/>
            <a:ext cx="3374269" cy="24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82663" y="4531200"/>
            <a:ext cx="5053692" cy="633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5" name="Freeform 14"/>
          <p:cNvSpPr/>
          <p:nvPr/>
        </p:nvSpPr>
        <p:spPr>
          <a:xfrm>
            <a:off x="4400549" y="4250280"/>
            <a:ext cx="3448050" cy="68272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Khu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vực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Tây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Nguyên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: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lũ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quét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lũ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núi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2664" y="5674200"/>
            <a:ext cx="5053692" cy="63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7" name="Freeform 16"/>
          <p:cNvSpPr/>
          <p:nvPr/>
        </p:nvSpPr>
        <p:spPr>
          <a:xfrm>
            <a:off x="4476748" y="5334000"/>
            <a:ext cx="3601323" cy="74200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Sông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ĐB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Cửu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Long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diễn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biến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chậm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kéo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dài</a:t>
            </a:r>
            <a:r>
              <a:rPr lang="en-US" sz="2000" b="1" i="1" dirty="0" smtClean="0">
                <a:solidFill>
                  <a:srgbClr val="000510"/>
                </a:solidFill>
                <a:sym typeface="Symbol"/>
              </a:rPr>
              <a:t> </a:t>
            </a:r>
            <a:r>
              <a:rPr lang="en-US" sz="2000" b="1" i="1" dirty="0" err="1" smtClean="0">
                <a:solidFill>
                  <a:srgbClr val="000510"/>
                </a:solidFill>
                <a:sym typeface="Symbol"/>
              </a:rPr>
              <a:t>ngập</a:t>
            </a:r>
            <a:r>
              <a:rPr lang="en-US" sz="20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Symbol"/>
              </a:rPr>
              <a:t>hết</a:t>
            </a:r>
            <a:r>
              <a:rPr lang="en-US" sz="20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Symbol"/>
              </a:rPr>
              <a:t>toàn</a:t>
            </a:r>
            <a:r>
              <a:rPr lang="en-US" sz="20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Symbol"/>
              </a:rPr>
              <a:t>bộ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93206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447800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lụt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hinh anh lũ l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238366" cy="23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Kết quả hình ảnh cho hinh anh lũ l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Kết quả hình ảnh cho hinh anh lũ l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Kết quả hình ảnh cho hinh anh lũ l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39" y="1905000"/>
            <a:ext cx="4259179" cy="23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57392"/>
            <a:ext cx="3750912" cy="2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2663" y="1981516"/>
            <a:ext cx="5053692" cy="8178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0" name="Freeform 9"/>
          <p:cNvSpPr/>
          <p:nvPr/>
        </p:nvSpPr>
        <p:spPr>
          <a:xfrm>
            <a:off x="4413885" y="1772594"/>
            <a:ext cx="3448050" cy="74200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Xảy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ra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vùng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đồi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núi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nơi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có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độ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dốc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lớn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cường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độ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mưa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lớn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2663" y="3297532"/>
            <a:ext cx="5053692" cy="814151"/>
          </a:xfrm>
          <a:prstGeom prst="rect">
            <a:avLst/>
          </a:prstGeom>
        </p:spPr>
        <p:style>
          <a:lnRef idx="2">
            <a:schemeClr val="accent2">
              <a:hueOff val="-9048339"/>
              <a:satOff val="0"/>
              <a:lumOff val="2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420812" y="2971800"/>
            <a:ext cx="3537585" cy="908270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48339"/>
              <a:satOff val="0"/>
              <a:lumOff val="22745"/>
              <a:alphaOff val="0"/>
            </a:schemeClr>
          </a:fillRef>
          <a:effectRef idx="1">
            <a:schemeClr val="accent2">
              <a:hueOff val="-9048339"/>
              <a:satOff val="0"/>
              <a:lumOff val="2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Nguyên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nhân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: do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vỡ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hồ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chứa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nhỏ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sạt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lở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đất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lấp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dòng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chảy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50655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quét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bùn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2663" y="4531200"/>
            <a:ext cx="5053692" cy="633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5" name="Freeform 14"/>
          <p:cNvSpPr/>
          <p:nvPr/>
        </p:nvSpPr>
        <p:spPr>
          <a:xfrm>
            <a:off x="4400549" y="4250280"/>
            <a:ext cx="3448050" cy="68272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Lũ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quét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xảy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ra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bất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ngờ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phạm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vi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hẹp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2664" y="5674200"/>
            <a:ext cx="5053692" cy="63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7" name="Freeform 16"/>
          <p:cNvSpPr/>
          <p:nvPr/>
        </p:nvSpPr>
        <p:spPr>
          <a:xfrm>
            <a:off x="4476748" y="5334000"/>
            <a:ext cx="3601323" cy="742006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Nhưng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diễn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ra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khốc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liệt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thiệt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hại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nặng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000" b="1" i="1" dirty="0" err="1" smtClean="0">
                <a:solidFill>
                  <a:srgbClr val="000510"/>
                </a:solidFill>
                <a:sym typeface="Wingdings"/>
              </a:rPr>
              <a:t>nề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1981516"/>
            <a:ext cx="3505200" cy="23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4448208"/>
            <a:ext cx="3484418" cy="2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50655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quét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bùn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400" b="1" i="1" dirty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79" y="246094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" y="2460940"/>
            <a:ext cx="483672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50655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Ngập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úng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10424"/>
            <a:ext cx="4867276" cy="14995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9" name="Freeform 8"/>
          <p:cNvSpPr/>
          <p:nvPr/>
        </p:nvSpPr>
        <p:spPr>
          <a:xfrm>
            <a:off x="431222" y="2164719"/>
            <a:ext cx="3320862" cy="136051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Nguyên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nhân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: do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mưa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lớn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gây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ra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ít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tổn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thất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về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người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 </a:t>
            </a:r>
            <a:r>
              <a:rPr lang="en-US" sz="2000" b="1" i="1" dirty="0" smtClean="0">
                <a:solidFill>
                  <a:srgbClr val="000510"/>
                </a:solidFill>
                <a:sym typeface="Wingdings"/>
              </a:rPr>
              <a:t> </a:t>
            </a:r>
            <a:endParaRPr lang="en-US" sz="20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43649"/>
            <a:ext cx="4867276" cy="1195320"/>
          </a:xfrm>
          <a:prstGeom prst="rect">
            <a:avLst/>
          </a:prstGeom>
        </p:spPr>
        <p:style>
          <a:lnRef idx="2">
            <a:schemeClr val="accent2">
              <a:hueOff val="-9048339"/>
              <a:satOff val="0"/>
              <a:lumOff val="2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438150" y="4117917"/>
            <a:ext cx="3407094" cy="1333504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048339"/>
              <a:satOff val="0"/>
              <a:lumOff val="22745"/>
              <a:alphaOff val="0"/>
            </a:schemeClr>
          </a:fillRef>
          <a:effectRef idx="1">
            <a:schemeClr val="accent2">
              <a:hueOff val="-9048339"/>
              <a:satOff val="0"/>
              <a:lumOff val="2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Thiệt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hại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ảnh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hưởng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lớn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đến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sản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xuất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và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môi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trường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sinh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thái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67" y="1550655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2" y="4572000"/>
            <a:ext cx="3790950" cy="21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50655"/>
            <a:ext cx="440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b="1" i="1" dirty="0" smtClean="0">
                <a:solidFill>
                  <a:srgbClr val="43CF5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b="1" dirty="0">
              <a:solidFill>
                <a:srgbClr val="43CF5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551453"/>
            <a:ext cx="4572000" cy="10299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9" name="Freeform 8"/>
          <p:cNvSpPr/>
          <p:nvPr/>
        </p:nvSpPr>
        <p:spPr>
          <a:xfrm>
            <a:off x="507422" y="2362200"/>
            <a:ext cx="3448050" cy="93443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Loại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hình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thiên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tai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đứng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thứ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sau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bão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lũ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318013"/>
            <a:ext cx="4572000" cy="939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Freeform 10"/>
          <p:cNvSpPr/>
          <p:nvPr/>
        </p:nvSpPr>
        <p:spPr>
          <a:xfrm>
            <a:off x="514349" y="3886200"/>
            <a:ext cx="3537585" cy="113998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Hạn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hán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kéo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dài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dẫn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đến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nguy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cơ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mạc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hóa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98" y="2012320"/>
            <a:ext cx="4147864" cy="21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98" y="4329560"/>
            <a:ext cx="4147864" cy="24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46115"/>
            <a:ext cx="879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tai,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alt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994761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 </a:t>
            </a:r>
            <a:r>
              <a:rPr lang="en-US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1" y="2068982"/>
            <a:ext cx="8153400" cy="856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9" name="Freeform 8"/>
          <p:cNvSpPr/>
          <p:nvPr/>
        </p:nvSpPr>
        <p:spPr>
          <a:xfrm>
            <a:off x="535130" y="1898981"/>
            <a:ext cx="6551295" cy="777115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Tác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nhân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trực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tiếp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cản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trở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sự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phát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triển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kinh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tế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-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xã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hội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4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3860813"/>
            <a:ext cx="8153400" cy="634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Freeform 10"/>
          <p:cNvSpPr/>
          <p:nvPr/>
        </p:nvSpPr>
        <p:spPr>
          <a:xfrm>
            <a:off x="691229" y="3429000"/>
            <a:ext cx="6308693" cy="77025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Hậu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quả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về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môi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trường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như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tàn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phá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gây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ô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nhiễm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môi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trường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phát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sinh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bệnh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. 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461013"/>
            <a:ext cx="8153400" cy="634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Freeform 12"/>
          <p:cNvSpPr/>
          <p:nvPr/>
        </p:nvSpPr>
        <p:spPr>
          <a:xfrm>
            <a:off x="767428" y="4876800"/>
            <a:ext cx="6308693" cy="922657"/>
          </a:xfrm>
          <a:custGeom>
            <a:avLst/>
            <a:gdLst>
              <a:gd name="connsiteX0" fmla="*/ 0 w 6134100"/>
              <a:gd name="connsiteY0" fmla="*/ 132843 h 797040"/>
              <a:gd name="connsiteX1" fmla="*/ 132843 w 6134100"/>
              <a:gd name="connsiteY1" fmla="*/ 0 h 797040"/>
              <a:gd name="connsiteX2" fmla="*/ 6001257 w 6134100"/>
              <a:gd name="connsiteY2" fmla="*/ 0 h 797040"/>
              <a:gd name="connsiteX3" fmla="*/ 6134100 w 6134100"/>
              <a:gd name="connsiteY3" fmla="*/ 132843 h 797040"/>
              <a:gd name="connsiteX4" fmla="*/ 6134100 w 6134100"/>
              <a:gd name="connsiteY4" fmla="*/ 664197 h 797040"/>
              <a:gd name="connsiteX5" fmla="*/ 6001257 w 6134100"/>
              <a:gd name="connsiteY5" fmla="*/ 797040 h 797040"/>
              <a:gd name="connsiteX6" fmla="*/ 132843 w 6134100"/>
              <a:gd name="connsiteY6" fmla="*/ 797040 h 797040"/>
              <a:gd name="connsiteX7" fmla="*/ 0 w 6134100"/>
              <a:gd name="connsiteY7" fmla="*/ 664197 h 797040"/>
              <a:gd name="connsiteX8" fmla="*/ 0 w 6134100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6001257" y="0"/>
                </a:lnTo>
                <a:cubicBezTo>
                  <a:pt x="6074624" y="0"/>
                  <a:pt x="6134100" y="59476"/>
                  <a:pt x="6134100" y="132843"/>
                </a:cubicBezTo>
                <a:lnTo>
                  <a:pt x="6134100" y="664197"/>
                </a:lnTo>
                <a:cubicBezTo>
                  <a:pt x="6134100" y="737564"/>
                  <a:pt x="6074624" y="797040"/>
                  <a:pt x="6001257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70762" tIns="38908" rIns="270762" bIns="38908" numCol="1" spcCol="1270" anchor="ctr" anchorCtr="0">
            <a:noAutofit/>
          </a:bodyPr>
          <a:lstStyle/>
          <a:p>
            <a:pPr algn="just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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Hậu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quả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đối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với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quốc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phòng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– an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ninh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,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suy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giảm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nguồn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dự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trữ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quốc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Wingdings"/>
              </a:rPr>
              <a:t>gia</a:t>
            </a:r>
            <a:r>
              <a:rPr lang="en-US" sz="2400" b="1" i="1" dirty="0">
                <a:solidFill>
                  <a:srgbClr val="000510"/>
                </a:solidFill>
                <a:sym typeface="Wingdings"/>
              </a:rPr>
              <a:t> 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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mất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ổn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định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đời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0510"/>
                </a:solidFill>
                <a:sym typeface="Symbol"/>
              </a:rPr>
              <a:t>sống</a:t>
            </a:r>
            <a:r>
              <a:rPr lang="en-US" sz="2400" b="1" i="1" dirty="0" smtClean="0">
                <a:solidFill>
                  <a:srgbClr val="000510"/>
                </a:solidFill>
                <a:sym typeface="Symbol"/>
              </a:rPr>
              <a:t>. </a:t>
            </a:r>
            <a:r>
              <a:rPr lang="en-US" sz="2400" b="1" i="1" dirty="0" smtClean="0">
                <a:solidFill>
                  <a:srgbClr val="000510"/>
                </a:solidFill>
                <a:sym typeface="Wingdings"/>
              </a:rPr>
              <a:t> </a:t>
            </a:r>
            <a:endParaRPr lang="en-US" sz="2800" b="1" i="1" dirty="0">
              <a:solidFill>
                <a:srgbClr val="EAF1C2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9">
      <a:dk1>
        <a:srgbClr val="808080"/>
      </a:dk1>
      <a:lt1>
        <a:srgbClr val="EAF1C2"/>
      </a:lt1>
      <a:dk2>
        <a:srgbClr val="A1E49C"/>
      </a:dk2>
      <a:lt2>
        <a:srgbClr val="43CF5D"/>
      </a:lt2>
      <a:accent1>
        <a:srgbClr val="43CF5D"/>
      </a:accent1>
      <a:accent2>
        <a:srgbClr val="00B0F0"/>
      </a:accent2>
      <a:accent3>
        <a:srgbClr val="FFD965"/>
      </a:accent3>
      <a:accent4>
        <a:srgbClr val="CC66FF"/>
      </a:accent4>
      <a:accent5>
        <a:srgbClr val="FFA365"/>
      </a:accent5>
      <a:accent6>
        <a:srgbClr val="E15D7C"/>
      </a:accent6>
      <a:hlink>
        <a:srgbClr val="E15D7C"/>
      </a:hlink>
      <a:folHlink>
        <a:srgbClr val="DB9153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914</Words>
  <Application>Microsoft Office PowerPoint</Application>
  <PresentationFormat>On-screen Show (4:3)</PresentationFormat>
  <Paragraphs>81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Theme1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camtuphan</dc:creator>
  <cp:lastModifiedBy>camtuphan</cp:lastModifiedBy>
  <cp:revision>8</cp:revision>
  <dcterms:created xsi:type="dcterms:W3CDTF">2021-02-16T12:34:00Z</dcterms:created>
  <dcterms:modified xsi:type="dcterms:W3CDTF">2021-02-16T13:49:51Z</dcterms:modified>
</cp:coreProperties>
</file>